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57" r:id="rId5"/>
    <p:sldId id="266" r:id="rId6"/>
    <p:sldId id="271" r:id="rId7"/>
    <p:sldId id="274" r:id="rId8"/>
    <p:sldId id="278" r:id="rId9"/>
    <p:sldId id="273" r:id="rId10"/>
    <p:sldId id="275" r:id="rId11"/>
    <p:sldId id="279" r:id="rId12"/>
    <p:sldId id="261" r:id="rId13"/>
    <p:sldId id="259" r:id="rId14"/>
    <p:sldId id="283" r:id="rId15"/>
    <p:sldId id="264" r:id="rId16"/>
    <p:sldId id="284" r:id="rId17"/>
    <p:sldId id="272" r:id="rId18"/>
    <p:sldId id="267" r:id="rId19"/>
    <p:sldId id="276" r:id="rId20"/>
    <p:sldId id="268" r:id="rId21"/>
    <p:sldId id="296" r:id="rId22"/>
    <p:sldId id="301" r:id="rId23"/>
    <p:sldId id="300" r:id="rId24"/>
    <p:sldId id="269" r:id="rId25"/>
    <p:sldId id="302" r:id="rId26"/>
    <p:sldId id="303" r:id="rId27"/>
    <p:sldId id="295" r:id="rId28"/>
    <p:sldId id="286" r:id="rId29"/>
    <p:sldId id="287" r:id="rId30"/>
    <p:sldId id="298" r:id="rId31"/>
    <p:sldId id="289" r:id="rId32"/>
    <p:sldId id="291" r:id="rId33"/>
    <p:sldId id="288" r:id="rId34"/>
    <p:sldId id="292" r:id="rId35"/>
    <p:sldId id="293" r:id="rId36"/>
    <p:sldId id="297" r:id="rId37"/>
    <p:sldId id="280" r:id="rId38"/>
    <p:sldId id="281" r:id="rId39"/>
    <p:sldId id="270" r:id="rId40"/>
    <p:sldId id="285" r:id="rId41"/>
    <p:sldId id="282" r:id="rId42"/>
    <p:sldId id="299" r:id="rId43"/>
    <p:sldId id="304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29" autoAdjust="0"/>
  </p:normalViewPr>
  <p:slideViewPr>
    <p:cSldViewPr snapToGrid="0">
      <p:cViewPr varScale="1">
        <p:scale>
          <a:sx n="52" d="100"/>
          <a:sy n="52" d="100"/>
        </p:scale>
        <p:origin x="53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0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2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46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45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05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57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9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58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19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95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72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56466-77F1-4FED-BF59-1FFA1510F027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F48C1-F086-4E95-AE30-6462D9A301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07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" TargetMode="External"/><Relationship Id="rId2" Type="http://schemas.openxmlformats.org/officeDocument/2006/relationships/hyperlink" Target="https://quizizz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" y="0"/>
            <a:ext cx="9320463" cy="6858000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cs-CZ" sz="4000" dirty="0" smtClean="0">
                <a:latin typeface="+mn-lt"/>
              </a:rPr>
              <a:t/>
            </a:r>
            <a:br>
              <a:rPr lang="cs-CZ" sz="4000" dirty="0" smtClean="0">
                <a:latin typeface="+mn-lt"/>
              </a:rPr>
            </a:br>
            <a:r>
              <a:rPr lang="cs-CZ" sz="4000" dirty="0" smtClean="0">
                <a:latin typeface="+mn-lt"/>
              </a:rPr>
              <a:t> ESTONSKÁ</a:t>
            </a:r>
            <a:r>
              <a:rPr lang="cs-CZ" dirty="0" smtClean="0">
                <a:latin typeface="+mn-lt"/>
              </a:rPr>
              <a:t>  </a:t>
            </a:r>
            <a:r>
              <a:rPr lang="cs-CZ" sz="4000" dirty="0" smtClean="0">
                <a:latin typeface="+mn-lt"/>
              </a:rPr>
              <a:t>REPUBLIKA</a:t>
            </a:r>
            <a:br>
              <a:rPr lang="cs-CZ" sz="4000" dirty="0" smtClean="0">
                <a:latin typeface="+mn-lt"/>
              </a:rPr>
            </a:br>
            <a:r>
              <a:rPr lang="cs-CZ" sz="4000" dirty="0" smtClean="0">
                <a:latin typeface="+mn-lt"/>
              </a:rPr>
              <a:t>   </a:t>
            </a:r>
            <a:r>
              <a:rPr lang="cs-CZ" sz="8900" b="1" dirty="0" smtClean="0">
                <a:latin typeface="+mn-lt"/>
              </a:rPr>
              <a:t>TALLINN</a:t>
            </a:r>
            <a:br>
              <a:rPr lang="cs-CZ" sz="8900" b="1" dirty="0" smtClean="0">
                <a:latin typeface="+mn-lt"/>
              </a:rPr>
            </a:br>
            <a:r>
              <a:rPr lang="cs-CZ" sz="4900" b="1" dirty="0" smtClean="0">
                <a:latin typeface="+mn-lt"/>
              </a:rPr>
              <a:t>stínování ruštiny</a:t>
            </a:r>
            <a:br>
              <a:rPr lang="cs-CZ" sz="4900" b="1" dirty="0" smtClean="0">
                <a:latin typeface="+mn-lt"/>
              </a:rPr>
            </a:br>
            <a:r>
              <a:rPr lang="cs-CZ" dirty="0" smtClean="0">
                <a:latin typeface="+mn-lt"/>
              </a:rPr>
              <a:t>7. – 11. 10. 2019</a:t>
            </a:r>
            <a:br>
              <a:rPr lang="cs-CZ" dirty="0" smtClean="0">
                <a:latin typeface="+mn-lt"/>
              </a:rPr>
            </a:br>
            <a:r>
              <a:rPr lang="cs-CZ" sz="2400" dirty="0" smtClean="0">
                <a:latin typeface="+mn-lt"/>
              </a:rPr>
              <a:t>STUDIJNÍ POBYT V RÁMCI PROJEKTU ERASMUS+ KA1 LET´S CLIL</a:t>
            </a:r>
            <a:r>
              <a:rPr lang="cs-CZ" sz="2800" dirty="0" smtClean="0">
                <a:latin typeface="+mn-lt"/>
              </a:rPr>
              <a:t/>
            </a:r>
            <a:br>
              <a:rPr lang="cs-CZ" sz="2800" dirty="0" smtClean="0">
                <a:latin typeface="+mn-lt"/>
              </a:rPr>
            </a:br>
            <a:r>
              <a:rPr lang="cs-CZ" sz="2800" dirty="0" smtClean="0">
                <a:latin typeface="+mn-lt"/>
              </a:rPr>
              <a:t>(2018-1-CZO1-KA101-047129)</a:t>
            </a:r>
            <a:endParaRPr lang="cs-CZ" sz="2800" dirty="0">
              <a:latin typeface="+mn-lt"/>
            </a:endParaRP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 rot="10800000" flipV="1">
            <a:off x="7363326" y="5057773"/>
            <a:ext cx="4828674" cy="1800228"/>
          </a:xfrm>
          <a:solidFill>
            <a:schemeClr val="accent4"/>
          </a:solidFill>
        </p:spPr>
        <p:txBody>
          <a:bodyPr>
            <a:normAutofit lnSpcReduction="10000"/>
          </a:bodyPr>
          <a:lstStyle/>
          <a:p>
            <a:pPr algn="l"/>
            <a:r>
              <a:rPr lang="cs-CZ" sz="1800" dirty="0" smtClean="0"/>
              <a:t>Tento projekt je realizován za finanční podpory programu Erasmus+ Evropské unie.</a:t>
            </a:r>
          </a:p>
          <a:p>
            <a:pPr algn="l"/>
            <a:r>
              <a:rPr lang="cs-CZ" sz="1800" dirty="0" smtClean="0"/>
              <a:t>Za obsah sdělení odpovídá výlučně autor. </a:t>
            </a:r>
          </a:p>
          <a:p>
            <a:pPr algn="l"/>
            <a:r>
              <a:rPr lang="cs-CZ" sz="1800" dirty="0" smtClean="0"/>
              <a:t>Sdělení nereprezentuje názory Evropské komise a Evropská komise neodpovídá za použití informací, jež jsou jeho obsahem.</a:t>
            </a: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598" y="-2"/>
            <a:ext cx="7223402" cy="50577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562" y="0"/>
            <a:ext cx="2743438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12295" y="1"/>
            <a:ext cx="12304295" cy="6858000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lvl="0" fontAlgn="base"/>
            <a:endParaRPr lang="cs-CZ" dirty="0" smtClean="0"/>
          </a:p>
          <a:p>
            <a:pPr lvl="0" fontAlgn="base"/>
            <a:r>
              <a:rPr lang="cs-CZ" dirty="0" smtClean="0"/>
              <a:t>Jedna </a:t>
            </a:r>
            <a:r>
              <a:rPr lang="cs-CZ" dirty="0"/>
              <a:t>z povinností učitele je dvakrát ročně hospitovat na hodinách jiných učitelů a vést o tom záznam,  ve kterém hodnotí jejich výkony. Může si vybrat jakýkoliv předmět</a:t>
            </a:r>
            <a:r>
              <a:rPr lang="cs-CZ" dirty="0" smtClean="0"/>
              <a:t>. Ředitel hospituje výjimečně.</a:t>
            </a:r>
            <a:endParaRPr lang="cs-CZ" dirty="0"/>
          </a:p>
          <a:p>
            <a:endParaRPr lang="cs-CZ" dirty="0"/>
          </a:p>
          <a:p>
            <a:pPr lvl="0" fontAlgn="base"/>
            <a:r>
              <a:rPr lang="cs-CZ" dirty="0"/>
              <a:t>V Estonsku existuje zákon, který zakazuje zadávat žákům domácí úkol na pondělí. Žák si má přes víkend odpočinout. Dále se nesmí zadávat po prázdninách, o svátcích. </a:t>
            </a:r>
            <a:endParaRPr lang="cs-CZ" dirty="0" smtClean="0"/>
          </a:p>
          <a:p>
            <a:pPr lvl="0" fontAlgn="base"/>
            <a:endParaRPr lang="cs-CZ" dirty="0"/>
          </a:p>
          <a:p>
            <a:pPr lvl="0" fontAlgn="base"/>
            <a:r>
              <a:rPr lang="cs-CZ" dirty="0" smtClean="0"/>
              <a:t>Týdně žáci píší nanejvýš 3 písemné práce. Do elektronické třídní knihy si učitelé rezervují termíny.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lvl="0" fontAlgn="base"/>
            <a:r>
              <a:rPr lang="cs-CZ" dirty="0"/>
              <a:t>V estonské základní škole může žák postoupit do dalšího ročníku i v případě, že má tři nedostatečné (doslovně F - rusky: dvojka). Fakticky neexistuje zákon, že žák musí opakovat ročník. Rodiče však mohou podat písemnou žádost o opakování ročníku</a:t>
            </a:r>
            <a:r>
              <a:rPr lang="cs-CZ" dirty="0" smtClean="0"/>
              <a:t>.</a:t>
            </a:r>
          </a:p>
          <a:p>
            <a:pPr lvl="0" fontAlgn="base"/>
            <a:endParaRPr lang="cs-CZ" dirty="0" smtClean="0"/>
          </a:p>
          <a:p>
            <a:pPr lvl="0" fontAlgn="base"/>
            <a:r>
              <a:rPr lang="cs-CZ" dirty="0" smtClean="0"/>
              <a:t>Žáky je možné, pokud ruší, vykázat z hodiny.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758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052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dirty="0" smtClean="0"/>
              <a:t>Domácí vzdělávání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05264"/>
            <a:ext cx="12192000" cy="48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cs-CZ" sz="3200" dirty="0" smtClean="0"/>
              <a:t>Je ve škole velice vzácné.</a:t>
            </a:r>
          </a:p>
          <a:p>
            <a:r>
              <a:rPr lang="cs-CZ" sz="3200" dirty="0" smtClean="0"/>
              <a:t>Probíhá formou individuální konzultace.</a:t>
            </a:r>
          </a:p>
          <a:p>
            <a:r>
              <a:rPr lang="cs-CZ" sz="3200" dirty="0" smtClean="0"/>
              <a:t>Obvykle se žák učí doma. Pomáhají mu rodiče.</a:t>
            </a:r>
          </a:p>
          <a:p>
            <a:r>
              <a:rPr lang="cs-CZ" sz="3200" dirty="0" smtClean="0"/>
              <a:t>Žák přichází jednou týdně do školy a odevzdává učitelům vypracované úkoly.</a:t>
            </a:r>
          </a:p>
          <a:p>
            <a:r>
              <a:rPr lang="cs-CZ" sz="3200" dirty="0" smtClean="0"/>
              <a:t>V některých případech jsou učitelé povinni navštívit žáka doma, např. ze zdravotního důvodu (zlomená noha). </a:t>
            </a:r>
          </a:p>
          <a:p>
            <a:r>
              <a:rPr lang="cs-CZ" sz="3200" dirty="0" smtClean="0"/>
              <a:t>Byla jsem přítomna na výuce RJ, na které byla žákyně se svou maminkou. Maminka působila jako její asistentka.</a:t>
            </a:r>
          </a:p>
        </p:txBody>
      </p:sp>
    </p:spTree>
    <p:extLst>
      <p:ext uri="{BB962C8B-B14F-4D97-AF65-F5344CB8AC3E}">
        <p14:creationId xmlns:p14="http://schemas.microsoft.com/office/powerpoint/2010/main" val="4058821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4109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cs-CZ" sz="5400" b="1" u="sng" dirty="0" smtClean="0"/>
              <a:t>Zabezpečení školy:</a:t>
            </a:r>
            <a:endParaRPr lang="cs-CZ" sz="5400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41095"/>
            <a:ext cx="12192000" cy="4900232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Důraz se klade na kontrolu hlavního vstupu.</a:t>
            </a:r>
          </a:p>
          <a:p>
            <a:r>
              <a:rPr lang="cs-CZ" dirty="0" smtClean="0"/>
              <a:t>Maskovaný bezpečnostní kamerový systém.</a:t>
            </a:r>
          </a:p>
          <a:p>
            <a:r>
              <a:rPr lang="cs-CZ" dirty="0" smtClean="0"/>
              <a:t>Vstupní čipy.</a:t>
            </a:r>
          </a:p>
          <a:p>
            <a:r>
              <a:rPr lang="cs-CZ" dirty="0" smtClean="0"/>
              <a:t>U hlavního vchodu je vrátnice s recepční.</a:t>
            </a:r>
          </a:p>
          <a:p>
            <a:endParaRPr lang="cs-CZ" dirty="0"/>
          </a:p>
          <a:p>
            <a:pPr lvl="0" fontAlgn="base"/>
            <a:r>
              <a:rPr lang="cs-CZ" dirty="0" smtClean="0"/>
              <a:t>V </a:t>
            </a:r>
            <a:r>
              <a:rPr lang="cs-CZ" dirty="0"/>
              <a:t>některých </a:t>
            </a:r>
            <a:r>
              <a:rPr lang="cs-CZ" dirty="0" smtClean="0"/>
              <a:t>estonských školách hlídají </a:t>
            </a:r>
          </a:p>
          <a:p>
            <a:pPr marL="0" lvl="0" indent="0" fontAlgn="base">
              <a:buNone/>
            </a:pPr>
            <a:r>
              <a:rPr lang="cs-CZ" dirty="0" smtClean="0"/>
              <a:t>bezpečnostní </a:t>
            </a:r>
            <a:r>
              <a:rPr lang="cs-CZ" dirty="0"/>
              <a:t>agentury. </a:t>
            </a:r>
          </a:p>
          <a:p>
            <a:pPr lvl="0" fontAlgn="base"/>
            <a:r>
              <a:rPr lang="cs-CZ" dirty="0"/>
              <a:t>Některé školy používají kvůli bezpečnosti </a:t>
            </a:r>
            <a:endParaRPr lang="cs-CZ" dirty="0" smtClean="0"/>
          </a:p>
          <a:p>
            <a:pPr marL="0" lvl="0" indent="0" fontAlgn="base">
              <a:buNone/>
            </a:pPr>
            <a:r>
              <a:rPr lang="cs-CZ" dirty="0" smtClean="0"/>
              <a:t>detektory </a:t>
            </a:r>
            <a:r>
              <a:rPr lang="cs-CZ" dirty="0"/>
              <a:t>kovů nebo průchozí detekční rám.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389" y="1941095"/>
            <a:ext cx="5566612" cy="49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233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lvl="0" algn="ctr"/>
            <a:r>
              <a:rPr lang="cs-CZ" sz="6000" b="1" u="sng" dirty="0" smtClean="0"/>
              <a:t>Studovna</a:t>
            </a:r>
            <a:endParaRPr lang="cs-CZ" sz="6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339"/>
            <a:ext cx="6096000" cy="520566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2339"/>
            <a:ext cx="6276612" cy="52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6357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dirty="0" smtClean="0"/>
              <a:t>ZÁZEMÍ UČITELŮ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63578"/>
            <a:ext cx="12192000" cy="549442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 smtClean="0"/>
              <a:t>Učitelé nemají kabinety. Jejich zázemím je učebna. Žáci chodí za nimi.</a:t>
            </a:r>
          </a:p>
          <a:p>
            <a:r>
              <a:rPr lang="cs-CZ" dirty="0" smtClean="0"/>
              <a:t>Učitelé mají však k dispozici sborovnu.</a:t>
            </a:r>
          </a:p>
          <a:p>
            <a:r>
              <a:rPr lang="cs-CZ" dirty="0"/>
              <a:t>U</a:t>
            </a:r>
            <a:r>
              <a:rPr lang="cs-CZ" dirty="0" smtClean="0"/>
              <a:t>čebny mají prosklené dveře.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11" y="2054726"/>
            <a:ext cx="6384757" cy="47885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36" y="2843461"/>
            <a:ext cx="2999875" cy="39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8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01867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cs-CZ" sz="5400" b="1" dirty="0" smtClean="0"/>
              <a:t>STRAVOVÁNÍ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18148"/>
            <a:ext cx="12192000" cy="6039852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cs-CZ" dirty="0" smtClean="0"/>
              <a:t>V Estonsku jsou bezplatné </a:t>
            </a:r>
            <a:r>
              <a:rPr lang="cs-CZ" dirty="0"/>
              <a:t>školní obědy ve školních jídelnách. </a:t>
            </a:r>
            <a:r>
              <a:rPr lang="cs-CZ" dirty="0" smtClean="0"/>
              <a:t>Stát hradí cenu jídla. Ostatní náklady kraj či obec.</a:t>
            </a:r>
            <a:endParaRPr lang="cs-CZ" dirty="0"/>
          </a:p>
          <a:p>
            <a:pPr lvl="0"/>
            <a:r>
              <a:rPr lang="cs-CZ" dirty="0" smtClean="0"/>
              <a:t>Žáci mají většinou na výběr jen jedno jídlo. K dispozici je množství zeleniny, mléčné výrobky. Výběr jídla probíhá bez obsluhy. Na oběd mají 20 minut.</a:t>
            </a:r>
          </a:p>
          <a:p>
            <a:pPr lvl="0"/>
            <a:r>
              <a:rPr lang="cs-CZ" dirty="0" smtClean="0"/>
              <a:t>Žáci navštěvují i školní bufet, kde si kupují obědy.</a:t>
            </a:r>
          </a:p>
          <a:p>
            <a:pPr lvl="0"/>
            <a:r>
              <a:rPr lang="cs-CZ" dirty="0" smtClean="0"/>
              <a:t>Ve školním </a:t>
            </a:r>
            <a:r>
              <a:rPr lang="cs-CZ" dirty="0" err="1" smtClean="0"/>
              <a:t>bufetě</a:t>
            </a:r>
            <a:r>
              <a:rPr lang="cs-CZ" dirty="0" smtClean="0"/>
              <a:t> je možné platit platební kartou. Neznají </a:t>
            </a:r>
            <a:r>
              <a:rPr lang="cs-CZ" dirty="0" err="1" smtClean="0"/>
              <a:t>pamlskovou</a:t>
            </a:r>
            <a:r>
              <a:rPr lang="cs-CZ" dirty="0" smtClean="0"/>
              <a:t> vyhlášku.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347"/>
            <a:ext cx="6352674" cy="36896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4" y="3561347"/>
            <a:ext cx="5839326" cy="356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6"/>
            <a:ext cx="12192000" cy="685175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"/>
            <a:ext cx="5959334" cy="446950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91" y="2200193"/>
            <a:ext cx="6210409" cy="46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7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92D050"/>
          </a:solidFill>
        </p:spPr>
        <p:txBody>
          <a:bodyPr>
            <a:normAutofit fontScale="77500" lnSpcReduction="20000"/>
          </a:bodyPr>
          <a:lstStyle/>
          <a:p>
            <a:pPr marL="0" lvl="0" indent="0" algn="ctr">
              <a:buNone/>
            </a:pPr>
            <a:endParaRPr lang="cs-CZ" sz="5200" b="1" dirty="0" smtClean="0"/>
          </a:p>
          <a:p>
            <a:pPr marL="0" lvl="0" indent="0" algn="ctr">
              <a:buNone/>
            </a:pPr>
            <a:r>
              <a:rPr lang="cs-CZ" sz="5200" b="1" dirty="0" smtClean="0"/>
              <a:t>VÝBĚR JAZYKA</a:t>
            </a:r>
          </a:p>
          <a:p>
            <a:pPr lvl="0"/>
            <a:endParaRPr lang="cs-CZ" sz="3600" dirty="0"/>
          </a:p>
          <a:p>
            <a:pPr lvl="0"/>
            <a:r>
              <a:rPr lang="cs-CZ" sz="3600" dirty="0" smtClean="0"/>
              <a:t>Po anglickém jazyce (první cizí jazyk) si žáci vybírají </a:t>
            </a:r>
            <a:r>
              <a:rPr lang="cs-CZ" sz="3600" dirty="0"/>
              <a:t>ruský </a:t>
            </a:r>
            <a:r>
              <a:rPr lang="cs-CZ" sz="3600" dirty="0" smtClean="0"/>
              <a:t>jazyk (jako druhý cizí jazyk).</a:t>
            </a:r>
          </a:p>
          <a:p>
            <a:r>
              <a:rPr lang="cs-CZ" sz="3600" dirty="0"/>
              <a:t>Žáci si vybírají jazyky od 6. třídy. A dělí se podle AJ. </a:t>
            </a:r>
          </a:p>
          <a:p>
            <a:r>
              <a:rPr lang="cs-CZ" sz="3600" dirty="0" smtClean="0"/>
              <a:t>V ruském jazyce dochází k tomu, že jsou ve třídách žáci různých úrovní.</a:t>
            </a:r>
            <a:endParaRPr lang="cs-CZ" sz="3600" dirty="0"/>
          </a:p>
          <a:p>
            <a:pPr marL="0" lvl="0" indent="0">
              <a:buNone/>
            </a:pPr>
            <a:endParaRPr lang="cs-CZ" sz="3600" dirty="0" smtClean="0"/>
          </a:p>
          <a:p>
            <a:pPr lvl="0"/>
            <a:r>
              <a:rPr lang="cs-CZ" sz="3600" dirty="0" smtClean="0"/>
              <a:t> </a:t>
            </a:r>
            <a:r>
              <a:rPr lang="cs-CZ" sz="3600" b="1" u="sng" dirty="0" smtClean="0"/>
              <a:t>Důvody zvolení ruského jazyka: </a:t>
            </a:r>
          </a:p>
          <a:p>
            <a:pPr marL="0" lvl="0" indent="0">
              <a:buNone/>
            </a:pPr>
            <a:endParaRPr lang="cs-CZ" sz="3600" b="1" u="sng" dirty="0" smtClean="0"/>
          </a:p>
          <a:p>
            <a:pPr lvl="0">
              <a:buFontTx/>
              <a:buChar char="-"/>
            </a:pPr>
            <a:r>
              <a:rPr lang="cs-CZ" sz="3600" dirty="0" smtClean="0"/>
              <a:t>sousední země</a:t>
            </a:r>
          </a:p>
          <a:p>
            <a:pPr lvl="0">
              <a:buFontTx/>
              <a:buChar char="-"/>
            </a:pPr>
            <a:r>
              <a:rPr lang="cs-CZ" sz="3600" dirty="0" smtClean="0"/>
              <a:t>obchodní spolupráce</a:t>
            </a:r>
          </a:p>
          <a:p>
            <a:pPr lvl="0">
              <a:buFontTx/>
              <a:buChar char="-"/>
            </a:pPr>
            <a:r>
              <a:rPr lang="cs-CZ" sz="3600" dirty="0" smtClean="0"/>
              <a:t>nalezení práce</a:t>
            </a:r>
            <a:endParaRPr lang="cs-CZ" sz="3600" dirty="0"/>
          </a:p>
          <a:p>
            <a:pPr marL="0" lvl="0" indent="0">
              <a:buNone/>
            </a:pPr>
            <a:endParaRPr lang="cs-CZ" sz="3600" dirty="0" smtClean="0"/>
          </a:p>
          <a:p>
            <a:pPr lvl="0"/>
            <a:r>
              <a:rPr lang="cs-CZ" sz="3600" dirty="0" smtClean="0"/>
              <a:t>Jako </a:t>
            </a:r>
            <a:r>
              <a:rPr lang="cs-CZ" sz="3600" dirty="0"/>
              <a:t>třetí cizí jazyk si vybírají mezi španělštinou, finštinou a francouzštinou. </a:t>
            </a:r>
            <a:endParaRPr lang="cs-CZ" sz="3600" dirty="0" smtClean="0"/>
          </a:p>
          <a:p>
            <a:pPr marL="0" lvl="0" indent="0">
              <a:buNone/>
            </a:pPr>
            <a:endParaRPr lang="cs-CZ" sz="36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678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9074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5400" b="1" u="sng" dirty="0" smtClean="0"/>
              <a:t>     RUSKÝ  JAZYK__</a:t>
            </a:r>
            <a:endParaRPr lang="cs-CZ" sz="5400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90740"/>
            <a:ext cx="10515600" cy="506726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400" u="sng" dirty="0" smtClean="0"/>
              <a:t>Na škole působí 4 učitelky ruského jazyka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Lidia </a:t>
            </a:r>
            <a:r>
              <a:rPr lang="cs-CZ" dirty="0" err="1" smtClean="0"/>
              <a:t>Ilves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Larissa</a:t>
            </a:r>
            <a:r>
              <a:rPr lang="cs-CZ" dirty="0" smtClean="0"/>
              <a:t> </a:t>
            </a:r>
            <a:r>
              <a:rPr lang="cs-CZ" dirty="0" err="1" smtClean="0"/>
              <a:t>Onnis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Oksana </a:t>
            </a:r>
            <a:r>
              <a:rPr lang="cs-CZ" dirty="0" err="1" smtClean="0"/>
              <a:t>Kostjuk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Merle</a:t>
            </a:r>
            <a:r>
              <a:rPr lang="cs-CZ" dirty="0" smtClean="0"/>
              <a:t> </a:t>
            </a:r>
            <a:r>
              <a:rPr lang="cs-CZ" dirty="0" err="1" smtClean="0"/>
              <a:t>Mäe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U všech jsem byla přítomna na jejich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yučovacích hodinách.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6" y="1026694"/>
            <a:ext cx="6657474" cy="58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4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2295" y="1"/>
            <a:ext cx="12304295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u="sng" dirty="0" smtClean="0"/>
              <a:t>POČET HODIN RUSKÉHO JAZYKA:</a:t>
            </a:r>
            <a:endParaRPr lang="cs-CZ" sz="5400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4400" dirty="0" smtClean="0"/>
          </a:p>
          <a:p>
            <a:pPr marL="0" indent="0">
              <a:buNone/>
            </a:pPr>
            <a:r>
              <a:rPr lang="cs-CZ" sz="4400" dirty="0" smtClean="0"/>
              <a:t>6. třída: 4 x týdně</a:t>
            </a:r>
          </a:p>
          <a:p>
            <a:pPr marL="0" indent="0">
              <a:buNone/>
            </a:pPr>
            <a:r>
              <a:rPr lang="cs-CZ" sz="4400" dirty="0" smtClean="0"/>
              <a:t>7. 8. a 9. třída: 3 x týdně</a:t>
            </a:r>
          </a:p>
          <a:p>
            <a:pPr marL="0" indent="0">
              <a:buNone/>
            </a:pPr>
            <a:r>
              <a:rPr lang="cs-CZ" sz="4400" dirty="0" smtClean="0"/>
              <a:t>10. třída: 2 x týdně  (na žádost – možné 3 hodiny týdně)</a:t>
            </a:r>
          </a:p>
          <a:p>
            <a:pPr marL="0" indent="0">
              <a:buNone/>
            </a:pPr>
            <a:r>
              <a:rPr lang="cs-CZ" sz="4400" dirty="0" smtClean="0"/>
              <a:t>11. a 12. třída: 2 x týdně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17739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315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cs-CZ" sz="5400" b="1" dirty="0" smtClean="0">
                <a:solidFill>
                  <a:schemeClr val="bg1"/>
                </a:solidFill>
              </a:rPr>
              <a:t>ZAJÍMAVOSTI</a:t>
            </a:r>
            <a:endParaRPr lang="cs-CZ" sz="54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03157"/>
            <a:ext cx="12192000" cy="4764505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 fontAlgn="base"/>
            <a:r>
              <a:rPr lang="cs-CZ" dirty="0" smtClean="0">
                <a:solidFill>
                  <a:schemeClr val="bg1"/>
                </a:solidFill>
              </a:rPr>
              <a:t>Mladí Estonci excelují v mezinárodních testech PISA. Zvítězili ve dvou ze tří oblastí. Důvod: kvalitní rané vzdělávání – priorita estonského školství.</a:t>
            </a:r>
          </a:p>
          <a:p>
            <a:pPr fontAlgn="base"/>
            <a:r>
              <a:rPr lang="cs-CZ" dirty="0" smtClean="0">
                <a:solidFill>
                  <a:schemeClr val="bg1"/>
                </a:solidFill>
              </a:rPr>
              <a:t>Už ve školkách se Estonsko snaží, aby každé dítě dosáhlo maxima svých schopností, aby z nich vyšlo  připravené na další učení – a to nejen znalostmi, ale také emocionálně a fyzicky.  </a:t>
            </a:r>
          </a:p>
          <a:p>
            <a:pPr fontAlgn="base"/>
            <a:r>
              <a:rPr lang="cs-CZ" dirty="0" smtClean="0">
                <a:solidFill>
                  <a:schemeClr val="bg1"/>
                </a:solidFill>
              </a:rPr>
              <a:t>Není segregované základní školství – naprostá většina tříd a předmětů se vyučuje tak, že jsou pohromadě děti všech úrovní znalostí a schopností. </a:t>
            </a:r>
          </a:p>
          <a:p>
            <a:pPr fontAlgn="base"/>
            <a:r>
              <a:rPr lang="cs-CZ" dirty="0" smtClean="0">
                <a:solidFill>
                  <a:schemeClr val="bg1"/>
                </a:solidFill>
              </a:rPr>
              <a:t>Vzdělání se v Estonsku cenilo vždy, teď je ovšem hlavním motorem ekonomiky založené na technologiích a inovacích.</a:t>
            </a:r>
          </a:p>
          <a:p>
            <a:pPr fontAlgn="base"/>
            <a:r>
              <a:rPr lang="cs-CZ" dirty="0" smtClean="0">
                <a:solidFill>
                  <a:schemeClr val="bg1"/>
                </a:solidFill>
              </a:rPr>
              <a:t>Vzdělávací digitální revoluce:  do roku 2020 budou všechny studijní </a:t>
            </a:r>
          </a:p>
          <a:p>
            <a:pPr marL="0" indent="0" fontAlgn="base">
              <a:buNone/>
            </a:pPr>
            <a:r>
              <a:rPr lang="cs-CZ" dirty="0" smtClean="0">
                <a:solidFill>
                  <a:schemeClr val="bg1"/>
                </a:solidFill>
              </a:rPr>
              <a:t>materiály digitalizovány a dostupné online.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 fontAlgn="base">
              <a:buNone/>
            </a:pPr>
            <a:r>
              <a:rPr lang="cs-CZ" dirty="0" smtClean="0">
                <a:solidFill>
                  <a:schemeClr val="bg1"/>
                </a:solidFill>
              </a:rPr>
              <a:t>Vzdělávání online je naprostou přirozeností.</a:t>
            </a:r>
          </a:p>
          <a:p>
            <a:pPr marL="0" indent="0" fontAlgn="base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 lvl="0" fontAlgn="base"/>
            <a:endParaRPr lang="cs-CZ" dirty="0" smtClean="0">
              <a:solidFill>
                <a:schemeClr val="bg1"/>
              </a:solidFill>
            </a:endParaRPr>
          </a:p>
          <a:p>
            <a:pPr lvl="0" fontAlgn="base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747" y="4828265"/>
            <a:ext cx="3144253" cy="20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065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dirty="0" smtClean="0"/>
              <a:t>UČEBNICE RUSKÉHO JAZYKA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10654"/>
            <a:ext cx="12192000" cy="584734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3900" b="1" dirty="0" smtClean="0"/>
              <a:t>Русский язык день за днём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ru-RU" dirty="0"/>
          </a:p>
          <a:p>
            <a:endParaRPr lang="cs-CZ" dirty="0" smtClean="0"/>
          </a:p>
          <a:p>
            <a:r>
              <a:rPr lang="cs-CZ" dirty="0" smtClean="0"/>
              <a:t>Učebnice a pracovní sešity jsou pro žáky zadarmo do 9. třídy.</a:t>
            </a:r>
          </a:p>
          <a:p>
            <a:r>
              <a:rPr lang="cs-CZ" dirty="0" smtClean="0"/>
              <a:t>Každý ročník má svůj díl. Dosažená úroveň 12. dílu učebnice: B2.</a:t>
            </a:r>
          </a:p>
          <a:p>
            <a:r>
              <a:rPr lang="cs-CZ" dirty="0" smtClean="0"/>
              <a:t>Od 10. do 12. třídy si žáci kupují pracovní sešit.</a:t>
            </a:r>
          </a:p>
          <a:p>
            <a:r>
              <a:rPr lang="cs-CZ" dirty="0" smtClean="0"/>
              <a:t>Učitelky musí kopírovat učebnici. Učebnice se přestala vydávat. Připravuje se však nová edice.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5" y="1607553"/>
            <a:ext cx="2919664" cy="30832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79" y="1607553"/>
            <a:ext cx="4122821" cy="30921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07" y="1607553"/>
            <a:ext cx="2555708" cy="309211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700699" y="3244334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Давай</a:t>
            </a:r>
          </a:p>
        </p:txBody>
      </p:sp>
    </p:spTree>
    <p:extLst>
      <p:ext uri="{BB962C8B-B14F-4D97-AF65-F5344CB8AC3E}">
        <p14:creationId xmlns:p14="http://schemas.microsoft.com/office/powerpoint/2010/main" val="3942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04" y="0"/>
            <a:ext cx="8869708" cy="7170821"/>
          </a:xfrm>
        </p:spPr>
      </p:pic>
    </p:spTree>
    <p:extLst>
      <p:ext uri="{BB962C8B-B14F-4D97-AF65-F5344CB8AC3E}">
        <p14:creationId xmlns:p14="http://schemas.microsoft.com/office/powerpoint/2010/main" val="131808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967" y="0"/>
            <a:ext cx="7401761" cy="6858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90" y="-1828799"/>
            <a:ext cx="7363326" cy="8686800"/>
          </a:xfrm>
        </p:spPr>
      </p:pic>
    </p:spTree>
    <p:extLst>
      <p:ext uri="{BB962C8B-B14F-4D97-AF65-F5344CB8AC3E}">
        <p14:creationId xmlns:p14="http://schemas.microsoft.com/office/powerpoint/2010/main" val="37753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cs-CZ" sz="4400" dirty="0" smtClean="0"/>
          </a:p>
          <a:p>
            <a:pPr marL="0" indent="0">
              <a:buNone/>
            </a:pPr>
            <a:endParaRPr lang="cs-CZ" sz="4400" dirty="0"/>
          </a:p>
          <a:p>
            <a:endParaRPr lang="cs-CZ" sz="4400" dirty="0" smtClean="0"/>
          </a:p>
          <a:p>
            <a:endParaRPr lang="cs-CZ" sz="4400" dirty="0"/>
          </a:p>
          <a:p>
            <a:r>
              <a:rPr lang="ru-RU" sz="4400" dirty="0" smtClean="0"/>
              <a:t>Давай</a:t>
            </a:r>
            <a:endParaRPr lang="ru-RU" sz="4400" dirty="0"/>
          </a:p>
          <a:p>
            <a:endParaRPr lang="cs-CZ" dirty="0" smtClean="0"/>
          </a:p>
          <a:p>
            <a:endParaRPr lang="ru-RU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16" y="0"/>
            <a:ext cx="7347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480758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0758" cy="6858000"/>
          </a:xfrm>
        </p:spPr>
      </p:pic>
    </p:spTree>
    <p:extLst>
      <p:ext uri="{BB962C8B-B14F-4D97-AF65-F5344CB8AC3E}">
        <p14:creationId xmlns:p14="http://schemas.microsoft.com/office/powerpoint/2010/main" val="2313563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37234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96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dirty="0"/>
              <a:t>POUŽÍVANÉ </a:t>
            </a:r>
            <a:r>
              <a:rPr lang="cs-CZ" sz="5400" b="1" dirty="0" smtClean="0"/>
              <a:t>METODY A TECHNIKY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379622"/>
            <a:ext cx="6019800" cy="5478378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Doslovný překlad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Výklad</a:t>
            </a:r>
          </a:p>
          <a:p>
            <a:pPr marL="0" indent="0">
              <a:buNone/>
            </a:pPr>
            <a:r>
              <a:rPr lang="cs-CZ" dirty="0"/>
              <a:t>Zkoušení</a:t>
            </a:r>
          </a:p>
          <a:p>
            <a:pPr marL="0" indent="0">
              <a:buNone/>
            </a:pPr>
            <a:r>
              <a:rPr lang="cs-CZ" dirty="0" err="1" smtClean="0"/>
              <a:t>Drilová</a:t>
            </a:r>
            <a:r>
              <a:rPr lang="cs-CZ" dirty="0" smtClean="0"/>
              <a:t> cvičení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Samostatné </a:t>
            </a:r>
            <a:r>
              <a:rPr lang="cs-CZ" dirty="0"/>
              <a:t>práce žáků</a:t>
            </a:r>
          </a:p>
          <a:p>
            <a:pPr marL="0" indent="0">
              <a:buNone/>
            </a:pPr>
            <a:r>
              <a:rPr lang="cs-CZ" dirty="0"/>
              <a:t>Práce s textem, práce s obrazem</a:t>
            </a:r>
          </a:p>
          <a:p>
            <a:pPr marL="0" indent="0">
              <a:buNone/>
            </a:pPr>
            <a:r>
              <a:rPr lang="cs-CZ" dirty="0"/>
              <a:t>Vysvětlování</a:t>
            </a:r>
          </a:p>
          <a:p>
            <a:pPr marL="0" indent="0">
              <a:buNone/>
            </a:pPr>
            <a:r>
              <a:rPr lang="cs-CZ" dirty="0"/>
              <a:t>Vyprávění</a:t>
            </a:r>
          </a:p>
          <a:p>
            <a:pPr marL="0" indent="0">
              <a:buNone/>
            </a:pPr>
            <a:r>
              <a:rPr lang="cs-CZ" dirty="0"/>
              <a:t>Výuka podporovaná </a:t>
            </a:r>
            <a:r>
              <a:rPr lang="cs-CZ" dirty="0" smtClean="0"/>
              <a:t>počítačem</a:t>
            </a:r>
          </a:p>
          <a:p>
            <a:pPr marL="0" indent="0">
              <a:buNone/>
            </a:pPr>
            <a:r>
              <a:rPr lang="cs-CZ" dirty="0" smtClean="0"/>
              <a:t>Skupinová výuka</a:t>
            </a:r>
          </a:p>
          <a:p>
            <a:pPr marL="0" indent="0">
              <a:buNone/>
            </a:pPr>
            <a:r>
              <a:rPr lang="cs-CZ" dirty="0" smtClean="0"/>
              <a:t>Moderní vybavení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19800" y="1379622"/>
            <a:ext cx="6172200" cy="5478378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Učení nazpaměť</a:t>
            </a:r>
          </a:p>
          <a:p>
            <a:pPr marL="0" indent="0">
              <a:buNone/>
            </a:pPr>
            <a:r>
              <a:rPr lang="cs-CZ" dirty="0" smtClean="0"/>
              <a:t>Čtení nahlas</a:t>
            </a:r>
          </a:p>
          <a:p>
            <a:pPr marL="0" indent="0">
              <a:buNone/>
            </a:pPr>
            <a:r>
              <a:rPr lang="cs-CZ" dirty="0" smtClean="0"/>
              <a:t>Doplňování do prázdných míst</a:t>
            </a:r>
          </a:p>
          <a:p>
            <a:pPr marL="0" indent="0">
              <a:buNone/>
            </a:pPr>
            <a:r>
              <a:rPr lang="cs-CZ" dirty="0" smtClean="0"/>
              <a:t>Užití slov ve větách</a:t>
            </a:r>
          </a:p>
          <a:p>
            <a:pPr marL="0" indent="0">
              <a:buNone/>
            </a:pPr>
            <a:r>
              <a:rPr lang="cs-CZ" dirty="0" smtClean="0"/>
              <a:t>Přímé – sluch, dialog, poslech, komunikace</a:t>
            </a:r>
          </a:p>
          <a:p>
            <a:pPr marL="0" indent="0">
              <a:buNone/>
            </a:pPr>
            <a:r>
              <a:rPr lang="cs-CZ" dirty="0" smtClean="0"/>
              <a:t>Audiovizuální – obrázek, film</a:t>
            </a:r>
          </a:p>
          <a:p>
            <a:pPr marL="0" indent="0">
              <a:buNone/>
            </a:pPr>
            <a:r>
              <a:rPr lang="cs-CZ" dirty="0" smtClean="0"/>
              <a:t>Rozhovor</a:t>
            </a:r>
          </a:p>
          <a:p>
            <a:pPr marL="0" indent="0">
              <a:buNone/>
            </a:pPr>
            <a:r>
              <a:rPr lang="cs-CZ" dirty="0" smtClean="0"/>
              <a:t>Obrazový materiál</a:t>
            </a:r>
          </a:p>
          <a:p>
            <a:pPr marL="0" indent="0">
              <a:buNone/>
            </a:pPr>
            <a:r>
              <a:rPr lang="cs-CZ" dirty="0" smtClean="0"/>
              <a:t>Výukové programy</a:t>
            </a:r>
          </a:p>
          <a:p>
            <a:pPr marL="0" indent="0">
              <a:buNone/>
            </a:pPr>
            <a:r>
              <a:rPr lang="cs-CZ" dirty="0" smtClean="0"/>
              <a:t>Sebehodnocení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74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Učitelky RJ často využívaly žáky – rodilé mluvčí při tzv. peer </a:t>
            </a:r>
            <a:r>
              <a:rPr lang="cs-CZ" dirty="0" err="1" smtClean="0"/>
              <a:t>teachingu</a:t>
            </a:r>
            <a:r>
              <a:rPr lang="cs-CZ" dirty="0" smtClean="0"/>
              <a:t>. Žáci pomáhali slabším žákům.</a:t>
            </a:r>
          </a:p>
          <a:p>
            <a:r>
              <a:rPr lang="cs-CZ" dirty="0" smtClean="0"/>
              <a:t>Učebnice ruského jazyka jsou sestaveny tak, že se na hodinách hodně probíraly reálie Ruska.</a:t>
            </a:r>
          </a:p>
          <a:p>
            <a:r>
              <a:rPr lang="cs-CZ" dirty="0" smtClean="0"/>
              <a:t>Na hodinách se hodně pracovalo s digitálními učebními materiály.</a:t>
            </a:r>
          </a:p>
          <a:p>
            <a:r>
              <a:rPr lang="cs-CZ" dirty="0" smtClean="0"/>
              <a:t>Formou inkluze byla rovněž práce s nadanými žáky. Tito žáci byli připravováni na různé soutěže ruského jazyka. Pracovali v hodinách s jinými připravenými materiály, např. se učili ruské básně zpaměti, psali eseje. Pomáhali ostatním žákům s gramatikou, slovní zásobou.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Zajímavost: na škole jsou přítomni i žáci, kteří v rodinách hovoří rusky. </a:t>
            </a:r>
          </a:p>
          <a:p>
            <a:pPr marL="0" indent="0">
              <a:buNone/>
            </a:pPr>
            <a:r>
              <a:rPr lang="cs-CZ" dirty="0"/>
              <a:t>S ruštinou však začínají od začátku. Mají problémy už se samotnou azbukou.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Učebnice mají konečné úrovně B2. Žáci však maximálně dosáhnou úrovně A2. Výjimečně B1. Učebnice jsou naddimenzované. Učitelky vybírají pouze jednotlivé úseky. Často pracují </a:t>
            </a:r>
            <a:r>
              <a:rPr lang="cs-CZ" dirty="0" smtClean="0"/>
              <a:t>s elektronickou verzí učebnic. Využívají odkazy na množství interaktivních cvičení.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 hodinách jsou používány aplikace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https://quizizz.com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://kahoot.com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8328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773"/>
            <a:ext cx="12192000" cy="684922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3"/>
            <a:ext cx="5801784" cy="502844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63" y="1412457"/>
            <a:ext cx="6427537" cy="54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/>
          <a:lstStyle/>
          <a:p>
            <a:pPr lvl="0"/>
            <a:endParaRPr lang="cs-CZ" dirty="0" smtClean="0"/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Ve </a:t>
            </a:r>
            <a:r>
              <a:rPr lang="cs-CZ" dirty="0">
                <a:solidFill>
                  <a:schemeClr val="bg1"/>
                </a:solidFill>
              </a:rPr>
              <a:t>škole, kde jsem stínovala, si žáci s učiteli tykají. Je to rozšířený jev v estonských školách. Není to však neuctivé, vyznívá to přátelsky a zdvořile.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V </a:t>
            </a:r>
            <a:r>
              <a:rPr lang="cs-CZ" dirty="0">
                <a:solidFill>
                  <a:schemeClr val="bg1"/>
                </a:solidFill>
              </a:rPr>
              <a:t>Estonsku může učitel dostávat plat za celý rok a nemusí chodit do práce. Například  z důvodu toho, že se oficiálně zabývá vědeckou činností, překládá knihu, píše svou vlastní práci (knihu) nebo vytváří učebnici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cs-CZ" dirty="0" smtClean="0">
                <a:solidFill>
                  <a:schemeClr val="bg1"/>
                </a:solidFill>
              </a:rPr>
              <a:t>Učitelský </a:t>
            </a:r>
            <a:r>
              <a:rPr lang="cs-CZ" dirty="0">
                <a:solidFill>
                  <a:schemeClr val="bg1"/>
                </a:solidFill>
              </a:rPr>
              <a:t>plat: 900 EUR (čistého)  /přímá pedagogická činnost: 22 - 24 hodin </a:t>
            </a:r>
            <a:r>
              <a:rPr lang="cs-CZ" dirty="0" smtClean="0">
                <a:solidFill>
                  <a:schemeClr val="bg1"/>
                </a:solidFill>
              </a:rPr>
              <a:t>týdně.</a:t>
            </a:r>
            <a:endParaRPr lang="cs-CZ" dirty="0">
              <a:solidFill>
                <a:schemeClr val="bg1"/>
              </a:solidFill>
            </a:endParaRPr>
          </a:p>
          <a:p>
            <a:pPr fontAlgn="base"/>
            <a:r>
              <a:rPr lang="cs-CZ" dirty="0">
                <a:solidFill>
                  <a:schemeClr val="bg1"/>
                </a:solidFill>
              </a:rPr>
              <a:t>Ve všech estonských školách je </a:t>
            </a:r>
            <a:r>
              <a:rPr lang="cs-CZ" dirty="0" smtClean="0">
                <a:solidFill>
                  <a:schemeClr val="bg1"/>
                </a:solidFill>
              </a:rPr>
              <a:t>k dispozici </a:t>
            </a:r>
            <a:r>
              <a:rPr lang="cs-CZ" dirty="0">
                <a:solidFill>
                  <a:schemeClr val="bg1"/>
                </a:solidFill>
              </a:rPr>
              <a:t>zdravotní sestra, která poskytuje lékařskou péči, např. očkuje, konzultuje zdravotní stav žáka s rodiči a třídním učitelem. </a:t>
            </a:r>
            <a:r>
              <a:rPr lang="en-US" dirty="0" err="1">
                <a:solidFill>
                  <a:schemeClr val="bg1"/>
                </a:solidFill>
              </a:rPr>
              <a:t>Nepracuje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však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malých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školách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vesnicích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cs-CZ" dirty="0" smtClean="0">
              <a:solidFill>
                <a:schemeClr val="bg1"/>
              </a:solidFill>
            </a:endParaRPr>
          </a:p>
          <a:p>
            <a:pPr lvl="0" fontAlgn="base"/>
            <a:r>
              <a:rPr lang="cs-CZ" dirty="0">
                <a:solidFill>
                  <a:schemeClr val="bg1"/>
                </a:solidFill>
              </a:rPr>
              <a:t>Estonsko se stalo první evropskou zemí, která nabízí cestování autobusem prakticky po celém svém území zdarma. Důvod: zpomalení vylidňování venkova a snížení spotřeby pohonných hmot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cs-CZ" dirty="0">
                <a:solidFill>
                  <a:schemeClr val="bg1"/>
                </a:solidFill>
              </a:rPr>
              <a:t>Estonci jsou velcí patrioti.</a:t>
            </a:r>
          </a:p>
          <a:p>
            <a:pPr lvl="0" fontAlgn="base"/>
            <a:endParaRPr lang="cs-CZ" dirty="0"/>
          </a:p>
          <a:p>
            <a:pPr fontAlgn="base"/>
            <a:endParaRPr lang="cs-CZ" dirty="0"/>
          </a:p>
          <a:p>
            <a:pPr lvl="0" fontAlgn="base"/>
            <a:endParaRPr lang="cs-CZ" dirty="0"/>
          </a:p>
          <a:p>
            <a:pPr lvl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9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" y="-1095082"/>
            <a:ext cx="12593053" cy="8786060"/>
          </a:xfrm>
        </p:spPr>
      </p:pic>
    </p:spTree>
    <p:extLst>
      <p:ext uri="{BB962C8B-B14F-4D97-AF65-F5344CB8AC3E}">
        <p14:creationId xmlns:p14="http://schemas.microsoft.com/office/powerpoint/2010/main" val="1362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" y="0"/>
            <a:ext cx="10042358" cy="6858000"/>
          </a:xfrm>
        </p:spPr>
      </p:pic>
    </p:spTree>
    <p:extLst>
      <p:ext uri="{BB962C8B-B14F-4D97-AF65-F5344CB8AC3E}">
        <p14:creationId xmlns:p14="http://schemas.microsoft.com/office/powerpoint/2010/main" val="2614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4454"/>
            <a:ext cx="12192000" cy="8085221"/>
          </a:xfrm>
        </p:spPr>
      </p:pic>
    </p:spTree>
    <p:extLst>
      <p:ext uri="{BB962C8B-B14F-4D97-AF65-F5344CB8AC3E}">
        <p14:creationId xmlns:p14="http://schemas.microsoft.com/office/powerpoint/2010/main" val="34329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1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5" y="2245978"/>
            <a:ext cx="6390216" cy="46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50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7" y="0"/>
            <a:ext cx="9641305" cy="7230979"/>
          </a:xfrm>
        </p:spPr>
      </p:pic>
    </p:spTree>
    <p:extLst>
      <p:ext uri="{BB962C8B-B14F-4D97-AF65-F5344CB8AC3E}">
        <p14:creationId xmlns:p14="http://schemas.microsoft.com/office/powerpoint/2010/main" val="4116848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0" y="2406315"/>
            <a:ext cx="5935580" cy="445168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56421" cy="46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2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73868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 smtClean="0"/>
              <a:t>                                         </a:t>
            </a:r>
            <a:r>
              <a:rPr lang="cs-CZ" sz="5400" b="1" dirty="0" smtClean="0"/>
              <a:t>Příklady testů:</a:t>
            </a:r>
            <a:endParaRPr lang="cs-CZ" sz="5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7642" cy="693019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3071" y="813260"/>
            <a:ext cx="5143500" cy="69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7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dirty="0" smtClean="0"/>
              <a:t>MATURITNÍ ZKOUŠKA Z RUSKÉHO JAZYKA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Státní maturitní zkouška z ruského jazyka má dvě úrovně: B1, B2.</a:t>
            </a:r>
          </a:p>
          <a:p>
            <a:pPr marL="0" indent="0">
              <a:buNone/>
            </a:pPr>
            <a:r>
              <a:rPr lang="cs-CZ" dirty="0"/>
              <a:t>(didaktický test, písemná práce, ústní zkouška)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Estonci obvykle skládají maturitní zkoušku z úrovně B1.</a:t>
            </a:r>
          </a:p>
          <a:p>
            <a:pPr marL="0" indent="0">
              <a:buNone/>
            </a:pPr>
            <a:r>
              <a:rPr lang="cs-CZ" dirty="0" smtClean="0"/>
              <a:t>Rusové skládají úroveň B2.</a:t>
            </a:r>
          </a:p>
          <a:p>
            <a:pPr marL="0" indent="0">
              <a:buNone/>
            </a:pPr>
            <a:r>
              <a:rPr lang="cs-CZ" dirty="0" smtClean="0"/>
              <a:t>Maturitní zkouška z RJ probíhá ve spolupráci s Ruskou federací. Mezi Estonskem a Ruskem existuje smlouva. Na zkoušce je přítomen zástupce z ruské vysoké školy a estonský zkoušející, který prošel speciálními kurzy. V Estonsku je těchto zkoušejících 40-50.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Maturitní zkoušku je možné složit i v Puškinově institutu. Ta se však platí.</a:t>
            </a:r>
          </a:p>
        </p:txBody>
      </p:sp>
    </p:spTree>
    <p:extLst>
      <p:ext uri="{BB962C8B-B14F-4D97-AF65-F5344CB8AC3E}">
        <p14:creationId xmlns:p14="http://schemas.microsoft.com/office/powerpoint/2010/main" val="2166905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u="sng" dirty="0" smtClean="0"/>
              <a:t>MOTIVACE ŽÁKŮ</a:t>
            </a:r>
            <a:endParaRPr lang="cs-CZ" sz="5400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90"/>
            <a:ext cx="12192000" cy="5167310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u="sng" dirty="0" smtClean="0"/>
              <a:t>Žáci chodí na různé exkurze:</a:t>
            </a:r>
          </a:p>
          <a:p>
            <a:pPr marL="0" indent="0">
              <a:buNone/>
            </a:pPr>
            <a:r>
              <a:rPr lang="cs-CZ" sz="3200" dirty="0" smtClean="0"/>
              <a:t>Ruská představení v divadle</a:t>
            </a:r>
          </a:p>
          <a:p>
            <a:pPr marL="0" indent="0">
              <a:buNone/>
            </a:pPr>
            <a:r>
              <a:rPr lang="cs-CZ" sz="3200" dirty="0" smtClean="0"/>
              <a:t>Muzea s ruskou průvodkyní</a:t>
            </a:r>
          </a:p>
          <a:p>
            <a:pPr marL="0" indent="0">
              <a:buNone/>
            </a:pPr>
            <a:r>
              <a:rPr lang="cs-CZ" sz="3200" dirty="0" smtClean="0"/>
              <a:t>Ruské kino</a:t>
            </a:r>
          </a:p>
          <a:p>
            <a:pPr marL="0" indent="0">
              <a:buNone/>
            </a:pPr>
            <a:r>
              <a:rPr lang="cs-CZ" sz="3200" dirty="0" smtClean="0"/>
              <a:t>Výlety do Petrohradu, Ruska</a:t>
            </a:r>
          </a:p>
          <a:p>
            <a:pPr marL="0" indent="0">
              <a:buNone/>
            </a:pPr>
            <a:endParaRPr lang="cs-CZ" sz="3200" dirty="0" smtClean="0"/>
          </a:p>
          <a:p>
            <a:pPr marL="0" indent="0">
              <a:buNone/>
            </a:pPr>
            <a:r>
              <a:rPr lang="cs-CZ" sz="3200" dirty="0" smtClean="0"/>
              <a:t>Učitelky RJ pořádají speciální hodiny, ve kterých se popíjí čaj, povídá se o ruských osobnostech, o Rusku. Na těchto hodinách jsou přítomni významní Rusové, kteří žijí v Estonsku. Případně i žáci, kteří školu vystudovali a nadále se ve své praxi věnují ruštině.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4062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cs-CZ" dirty="0" smtClean="0"/>
          </a:p>
          <a:p>
            <a:pPr lvl="0"/>
            <a:r>
              <a:rPr lang="cs-CZ" sz="3200" dirty="0" smtClean="0"/>
              <a:t>V Tallinnu se konají různé projekty, které se věnují ruskému jazyku. Například pro rusky mluvící žáky, kteří se učí v estonských školách.</a:t>
            </a:r>
          </a:p>
          <a:p>
            <a:pPr lvl="0"/>
            <a:endParaRPr lang="cs-CZ" sz="3200" dirty="0"/>
          </a:p>
          <a:p>
            <a:pPr lvl="0"/>
            <a:r>
              <a:rPr lang="cs-CZ" sz="3200" dirty="0" smtClean="0"/>
              <a:t>V Tallinnu existuje Škola </a:t>
            </a:r>
            <a:r>
              <a:rPr lang="cs-CZ" sz="3200" dirty="0"/>
              <a:t>r</a:t>
            </a:r>
            <a:r>
              <a:rPr lang="cs-CZ" sz="3200" dirty="0" smtClean="0"/>
              <a:t>uské kultury. Ta je určena pro gymnazisty, kteří chtějí studovat ruštinu detailněji než v estonské škole.</a:t>
            </a:r>
          </a:p>
          <a:p>
            <a:pPr lvl="0"/>
            <a:endParaRPr lang="cs-CZ" sz="3200" dirty="0"/>
          </a:p>
          <a:p>
            <a:pPr lvl="0"/>
            <a:r>
              <a:rPr lang="cs-CZ" sz="3200" dirty="0" smtClean="0"/>
              <a:t>Na univerzitě v Tallinnu se koná jednou ročně olympiáda ruského jazyka pro gymnazisty. Kdo zvítězí, je přijat automaticky ke studiu na univerzitě.</a:t>
            </a:r>
          </a:p>
          <a:p>
            <a:pPr lvl="0"/>
            <a:endParaRPr lang="cs-CZ" sz="3200" dirty="0"/>
          </a:p>
          <a:p>
            <a:pPr lvl="0"/>
            <a:r>
              <a:rPr lang="cs-CZ" sz="3200" dirty="0" smtClean="0"/>
              <a:t>Jednou za čas různé estonské a ruské školy pořádají své vlastní akce a zvou na ně účastníky z druhých škol. Témata: ruské písně (</a:t>
            </a:r>
            <a:r>
              <a:rPr lang="cs-CZ" sz="3200" dirty="0" err="1" smtClean="0"/>
              <a:t>Vysockij</a:t>
            </a:r>
            <a:r>
              <a:rPr lang="cs-CZ" sz="3200" dirty="0" smtClean="0"/>
              <a:t>), bajky Ivana Krylova, </a:t>
            </a:r>
            <a:r>
              <a:rPr lang="cs-CZ" sz="3200" dirty="0" err="1" smtClean="0"/>
              <a:t>Maršak</a:t>
            </a:r>
            <a:r>
              <a:rPr lang="cs-CZ" sz="3200" dirty="0" smtClean="0"/>
              <a:t>…</a:t>
            </a:r>
          </a:p>
          <a:p>
            <a:pPr lvl="0"/>
            <a:endParaRPr lang="cs-CZ" dirty="0"/>
          </a:p>
          <a:p>
            <a:pPr lvl="0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539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2021305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sz="7300" b="1" dirty="0" smtClean="0"/>
              <a:t/>
            </a:r>
            <a:br>
              <a:rPr lang="cs-CZ" sz="7300" b="1" dirty="0" smtClean="0"/>
            </a:br>
            <a:r>
              <a:rPr lang="cs-CZ" sz="7300" b="1" dirty="0" err="1" smtClean="0"/>
              <a:t>Piritské</a:t>
            </a:r>
            <a:r>
              <a:rPr lang="cs-CZ" sz="7300" b="1" dirty="0" smtClean="0"/>
              <a:t> </a:t>
            </a:r>
            <a:r>
              <a:rPr lang="cs-CZ" sz="7300" b="1" dirty="0"/>
              <a:t>ekonomické gymnázium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60489" y="1636295"/>
            <a:ext cx="12192000" cy="5221705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r>
              <a:rPr lang="cs-CZ" sz="4400" dirty="0" smtClean="0"/>
              <a:t>845  žáků</a:t>
            </a:r>
          </a:p>
          <a:p>
            <a:r>
              <a:rPr lang="cs-CZ" sz="4400" dirty="0" smtClean="0"/>
              <a:t>65 učitelů (z toho 3 muži)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80" y="3753853"/>
            <a:ext cx="4138863" cy="31041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92" y="3753853"/>
            <a:ext cx="4239459" cy="31933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2" y="1507957"/>
            <a:ext cx="3922627" cy="54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0295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/>
            <a:endParaRPr lang="cs-CZ" sz="3600" dirty="0" smtClean="0"/>
          </a:p>
          <a:p>
            <a:pPr lvl="0"/>
            <a:r>
              <a:rPr lang="cs-CZ" sz="3600" dirty="0" smtClean="0"/>
              <a:t>Puškinův </a:t>
            </a:r>
            <a:r>
              <a:rPr lang="cs-CZ" sz="3600" dirty="0"/>
              <a:t>institut pořádá </a:t>
            </a:r>
            <a:r>
              <a:rPr lang="cs-CZ" sz="3600" dirty="0" smtClean="0"/>
              <a:t>každoročně Festival </a:t>
            </a:r>
            <a:r>
              <a:rPr lang="cs-CZ" sz="3600" dirty="0"/>
              <a:t>ruského jazyka pro gymnazisty. Polovina účastníků je z ruských škol a polovina z estonských škol. </a:t>
            </a:r>
          </a:p>
          <a:p>
            <a:pPr lvl="0"/>
            <a:endParaRPr lang="cs-CZ" sz="3600" dirty="0"/>
          </a:p>
          <a:p>
            <a:pPr lvl="0"/>
            <a:r>
              <a:rPr lang="cs-CZ" sz="3600" dirty="0"/>
              <a:t>V lednu Společnost učitelů ruského jazyka v Estonsku pořádá soutěž pro učitele. Losuje se do družstev. Témata: ruské pohádky, ruské animované filmy…</a:t>
            </a:r>
          </a:p>
          <a:p>
            <a:pPr lvl="0"/>
            <a:endParaRPr lang="cs-CZ" sz="3600" dirty="0"/>
          </a:p>
          <a:p>
            <a:pPr lvl="0"/>
            <a:r>
              <a:rPr lang="cs-CZ" sz="3600" dirty="0"/>
              <a:t>Učitelé ruského jazyka si musí stále zvyšovat své vzdělání v ruském jazyce. Chodí na různé kurzy, které jim platí škola.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532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9564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Žáci </a:t>
            </a:r>
            <a:r>
              <a:rPr lang="cs-CZ" sz="2700" dirty="0"/>
              <a:t>slaví s učiteli Den učitelů 5. října. Nosí jim květiny.  </a:t>
            </a: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Učitelé si pro žáky připravili nástěnku se svými fotkami z dětství. </a:t>
            </a:r>
            <a:br>
              <a:rPr lang="cs-CZ" sz="2700" dirty="0" smtClean="0"/>
            </a:br>
            <a:r>
              <a:rPr lang="cs-CZ" sz="2700" dirty="0" smtClean="0"/>
              <a:t>Žáci hádali, pod kterou fotografií jsou učitelé.</a:t>
            </a:r>
            <a:br>
              <a:rPr lang="cs-CZ" sz="2700" dirty="0" smtClean="0"/>
            </a:br>
            <a:r>
              <a:rPr lang="cs-CZ" sz="2700" dirty="0" smtClean="0"/>
              <a:t>Inspirovala jsem se a vytvořila jsem podobnou nástěnku žáků své třídy. Žáci z ní byli nadšeni.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60" y="1826670"/>
            <a:ext cx="6708440" cy="50313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643"/>
            <a:ext cx="5518484" cy="496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8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96" y="1946859"/>
            <a:ext cx="6719304" cy="50394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949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4000" dirty="0" smtClean="0"/>
              <a:t>Kvíz na téma Vánoce. </a:t>
            </a:r>
            <a:br>
              <a:rPr lang="cs-CZ" sz="4000" dirty="0" smtClean="0"/>
            </a:br>
            <a:r>
              <a:rPr lang="cs-CZ" sz="4000" dirty="0" smtClean="0"/>
              <a:t>Vytvořený pomocí </a:t>
            </a:r>
            <a:r>
              <a:rPr lang="cs-CZ" sz="4000" dirty="0"/>
              <a:t>aplikace </a:t>
            </a:r>
            <a:r>
              <a:rPr lang="cs-CZ" sz="4000" dirty="0">
                <a:hlinkClick r:id="rId3"/>
              </a:rPr>
              <a:t>https://</a:t>
            </a:r>
            <a:r>
              <a:rPr lang="cs-CZ" sz="4000" dirty="0" smtClean="0">
                <a:hlinkClick r:id="rId3"/>
              </a:rPr>
              <a:t>quizizz.com/</a:t>
            </a:r>
            <a:r>
              <a:rPr lang="cs-CZ" sz="4000" dirty="0" smtClean="0"/>
              <a:t>. S aplikací jsem se seznámila na hodinách RJ v </a:t>
            </a:r>
            <a:r>
              <a:rPr lang="cs-CZ" sz="4000" dirty="0" err="1" smtClean="0"/>
              <a:t>Piritském</a:t>
            </a:r>
            <a:r>
              <a:rPr lang="cs-CZ" sz="4000" dirty="0" smtClean="0"/>
              <a:t> ekonomickém gymnáziu.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858"/>
            <a:ext cx="6548188" cy="4911142"/>
          </a:xfrm>
        </p:spPr>
      </p:pic>
    </p:spTree>
    <p:extLst>
      <p:ext uri="{BB962C8B-B14F-4D97-AF65-F5344CB8AC3E}">
        <p14:creationId xmlns:p14="http://schemas.microsoft.com/office/powerpoint/2010/main" val="3869443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5400" dirty="0" smtClean="0"/>
          </a:p>
          <a:p>
            <a:pPr marL="0" indent="0">
              <a:buNone/>
            </a:pPr>
            <a:endParaRPr lang="cs-CZ" sz="5400" dirty="0"/>
          </a:p>
          <a:p>
            <a:pPr marL="0" indent="0">
              <a:buNone/>
            </a:pPr>
            <a:endParaRPr lang="cs-CZ" sz="5400" dirty="0" smtClean="0"/>
          </a:p>
          <a:p>
            <a:pPr marL="0" indent="0" algn="ctr">
              <a:buNone/>
            </a:pPr>
            <a:r>
              <a:rPr lang="cs-CZ" sz="5400" dirty="0" smtClean="0"/>
              <a:t>DĚKUJI ZA POZORNOST.</a:t>
            </a:r>
          </a:p>
          <a:p>
            <a:pPr marL="0" indent="0">
              <a:buNone/>
            </a:pPr>
            <a:endParaRPr lang="cs-CZ" sz="5400" dirty="0" smtClean="0"/>
          </a:p>
          <a:p>
            <a:pPr marL="0" indent="0">
              <a:buNone/>
            </a:pPr>
            <a:endParaRPr lang="cs-CZ" sz="5400" dirty="0"/>
          </a:p>
          <a:p>
            <a:pPr marL="0" indent="0">
              <a:buNone/>
            </a:pPr>
            <a:endParaRPr lang="cs-CZ" sz="5400" dirty="0"/>
          </a:p>
          <a:p>
            <a:pPr marL="0" indent="0">
              <a:buNone/>
            </a:pPr>
            <a:r>
              <a:rPr lang="cs-CZ" sz="3200" dirty="0" smtClean="0"/>
              <a:t>Mgr. Veronika Vališová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3987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38167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Prestižní estonská </a:t>
            </a:r>
            <a:r>
              <a:rPr lang="cs-CZ" dirty="0"/>
              <a:t>škola</a:t>
            </a:r>
            <a:r>
              <a:rPr lang="cs-CZ" dirty="0" smtClean="0"/>
              <a:t>.</a:t>
            </a:r>
          </a:p>
          <a:p>
            <a:r>
              <a:rPr lang="cs-CZ" dirty="0" smtClean="0"/>
              <a:t>Čistě estonská. Nemají předměty v RJ – v Tallinnu jsou však ruské školy.</a:t>
            </a:r>
          </a:p>
          <a:p>
            <a:r>
              <a:rPr lang="cs-CZ" dirty="0" smtClean="0"/>
              <a:t>Škola je zapojena do množství projektů.</a:t>
            </a:r>
          </a:p>
          <a:p>
            <a:r>
              <a:rPr lang="cs-CZ" dirty="0"/>
              <a:t>B</a:t>
            </a:r>
            <a:r>
              <a:rPr lang="cs-CZ" dirty="0" smtClean="0"/>
              <a:t>ěhem školního roku jsou pořádány konference a festivaly.</a:t>
            </a:r>
          </a:p>
          <a:p>
            <a:r>
              <a:rPr lang="cs-CZ" dirty="0" smtClean="0"/>
              <a:t>Studijní obory – ekonomie a podnikání.</a:t>
            </a:r>
            <a:endParaRPr lang="cs-CZ" dirty="0"/>
          </a:p>
          <a:p>
            <a:r>
              <a:rPr lang="cs-CZ" dirty="0"/>
              <a:t>Ve škole sídlí knihovna městské čtvrti </a:t>
            </a:r>
            <a:r>
              <a:rPr lang="cs-CZ" dirty="0" err="1" smtClean="0"/>
              <a:t>Pirita</a:t>
            </a:r>
            <a:r>
              <a:rPr lang="cs-CZ" dirty="0" smtClean="0"/>
              <a:t>.</a:t>
            </a:r>
          </a:p>
          <a:p>
            <a:r>
              <a:rPr lang="cs-CZ" dirty="0" smtClean="0"/>
              <a:t>Žáci no</a:t>
            </a:r>
            <a:r>
              <a:rPr lang="pt-PT" dirty="0"/>
              <a:t>s</a:t>
            </a:r>
            <a:r>
              <a:rPr lang="cs-CZ" dirty="0"/>
              <a:t>í školní uniformy. </a:t>
            </a:r>
            <a:r>
              <a:rPr lang="cs-CZ" dirty="0" smtClean="0"/>
              <a:t>(Každá škola v Estonsku </a:t>
            </a:r>
            <a:r>
              <a:rPr lang="cs-CZ" dirty="0"/>
              <a:t>si </a:t>
            </a:r>
            <a:r>
              <a:rPr lang="cs-CZ" dirty="0" smtClean="0"/>
              <a:t>navrhuje vlastní </a:t>
            </a:r>
            <a:r>
              <a:rPr lang="cs-CZ" dirty="0"/>
              <a:t>design uniforem</a:t>
            </a:r>
            <a:r>
              <a:rPr lang="cs-CZ" dirty="0" smtClean="0"/>
              <a:t>.) Na základní škole ji žáci nosí povinně.</a:t>
            </a:r>
          </a:p>
          <a:p>
            <a:r>
              <a:rPr lang="cs-CZ" dirty="0" smtClean="0"/>
              <a:t>Množství žáků se zabývá profesionálně sportem – plaváním, fotbalem, lyžováním, bruslením, kulečníkem a bojovými sporty. Mají individuální vzdělávací plány.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Motto:</a:t>
            </a:r>
          </a:p>
          <a:p>
            <a:pPr marL="0" indent="0">
              <a:buNone/>
            </a:pPr>
            <a:r>
              <a:rPr lang="cs-CZ" dirty="0" smtClean="0"/>
              <a:t>„Vzdělání nás osvobozuje, vychovávej rozum skrz srdce!“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670" y="1"/>
            <a:ext cx="3810330" cy="21977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191753"/>
            <a:ext cx="1905000" cy="2857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35" y="3997492"/>
            <a:ext cx="190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7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12191999" cy="68580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sz="4000" u="sng" dirty="0" smtClean="0"/>
              <a:t>Gymnázium</a:t>
            </a:r>
            <a:r>
              <a:rPr lang="cs-CZ" sz="4000" u="sng" dirty="0"/>
              <a:t>: </a:t>
            </a:r>
            <a:endParaRPr lang="cs-CZ" sz="4000" u="sng" dirty="0" smtClean="0"/>
          </a:p>
          <a:p>
            <a:pPr marL="0" lvl="0" indent="0">
              <a:buNone/>
            </a:pPr>
            <a:r>
              <a:rPr lang="cs-CZ" sz="4000" dirty="0"/>
              <a:t>D</a:t>
            </a:r>
            <a:r>
              <a:rPr lang="cs-CZ" sz="4000" dirty="0" smtClean="0"/>
              <a:t>élka </a:t>
            </a:r>
            <a:r>
              <a:rPr lang="cs-CZ" sz="4000" dirty="0"/>
              <a:t>studia: 12 let.  </a:t>
            </a:r>
            <a:r>
              <a:rPr lang="cs-CZ" sz="4000" dirty="0" smtClean="0"/>
              <a:t>Od </a:t>
            </a:r>
            <a:r>
              <a:rPr lang="cs-CZ" sz="4000" dirty="0"/>
              <a:t>první do dvanácté třídy.  </a:t>
            </a:r>
            <a:r>
              <a:rPr lang="cs-CZ" sz="4000" dirty="0" smtClean="0"/>
              <a:t>O </a:t>
            </a:r>
            <a:r>
              <a:rPr lang="cs-CZ" sz="4000" dirty="0"/>
              <a:t>rok míň než v ČR.  </a:t>
            </a:r>
            <a:endParaRPr lang="cs-CZ" sz="4000" dirty="0" smtClean="0"/>
          </a:p>
          <a:p>
            <a:pPr lvl="0"/>
            <a:endParaRPr lang="cs-CZ" sz="4000" dirty="0" smtClean="0"/>
          </a:p>
          <a:p>
            <a:pPr lvl="0"/>
            <a:r>
              <a:rPr lang="cs-CZ" sz="4000" dirty="0" smtClean="0"/>
              <a:t>Dělení (ZŠ):  1. – 3. třída,   4. – 6. třída,  7. – 9. třída</a:t>
            </a:r>
          </a:p>
          <a:p>
            <a:pPr lvl="0"/>
            <a:r>
              <a:rPr lang="cs-CZ" sz="4000" dirty="0" smtClean="0"/>
              <a:t>Střední škola: 10. – 12. třída</a:t>
            </a:r>
          </a:p>
          <a:p>
            <a:pPr lvl="0"/>
            <a:endParaRPr lang="cs-CZ" sz="4000" dirty="0"/>
          </a:p>
          <a:p>
            <a:pPr lvl="0"/>
            <a:r>
              <a:rPr lang="cs-CZ" sz="4000" dirty="0" smtClean="0"/>
              <a:t>Žáci prochází tříděním na konci 3. třídy a na konci 5. třídy. Mění se složení žáků ve třídách. </a:t>
            </a:r>
          </a:p>
          <a:p>
            <a:pPr marL="0" lvl="0" indent="0">
              <a:buNone/>
            </a:pPr>
            <a:endParaRPr lang="cs-CZ" sz="4000" dirty="0" smtClean="0"/>
          </a:p>
          <a:p>
            <a:pPr marL="0" lvl="0" indent="0">
              <a:buNone/>
            </a:pPr>
            <a:r>
              <a:rPr lang="cs-CZ" sz="4000" dirty="0" smtClean="0"/>
              <a:t>V </a:t>
            </a:r>
            <a:r>
              <a:rPr lang="cs-CZ" sz="4000" dirty="0" err="1" smtClean="0"/>
              <a:t>Piritském</a:t>
            </a:r>
            <a:r>
              <a:rPr lang="cs-CZ" sz="4000" dirty="0" smtClean="0"/>
              <a:t> ekonomickém gymnáziu žáci nižších ročníků chodí do učeben v jiné části budovy.</a:t>
            </a:r>
          </a:p>
          <a:p>
            <a:pPr marL="0" lvl="0" indent="0">
              <a:buNone/>
            </a:pPr>
            <a:r>
              <a:rPr lang="cs-CZ" sz="4000" dirty="0" smtClean="0"/>
              <a:t>Žáci jsou obvykle ve škole od 8:00 – 16:00 hodin.</a:t>
            </a:r>
          </a:p>
          <a:p>
            <a:pPr lvl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86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711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5400" b="1" u="sng" dirty="0"/>
              <a:t>Systém hodnocení: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87116"/>
            <a:ext cx="12192000" cy="567088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lvl="0" fontAlgn="base"/>
            <a:r>
              <a:rPr lang="cs-CZ" sz="3200" dirty="0" smtClean="0"/>
              <a:t>Školní rok je rozdělen na tři trimestry. Každý trimestr dostává žák vysvědčení. </a:t>
            </a:r>
          </a:p>
          <a:p>
            <a:pPr lvl="0" fontAlgn="base"/>
            <a:r>
              <a:rPr lang="cs-CZ" sz="3200" dirty="0" smtClean="0"/>
              <a:t>V něm se nachází známky ze všech předmětů. Na konci školního roku dostává žák ještě závěrečné - </a:t>
            </a:r>
            <a:r>
              <a:rPr lang="cs-CZ" sz="3200" dirty="0" err="1" smtClean="0"/>
              <a:t>sumativní</a:t>
            </a:r>
            <a:r>
              <a:rPr lang="cs-CZ" sz="3200" dirty="0" smtClean="0"/>
              <a:t> hodnocení - za celý rok. Každý učitel vychází z těch tří </a:t>
            </a:r>
            <a:r>
              <a:rPr lang="cs-CZ" sz="3200" dirty="0" err="1" smtClean="0"/>
              <a:t>předcházejích</a:t>
            </a:r>
            <a:r>
              <a:rPr lang="cs-CZ" sz="3200" dirty="0" smtClean="0"/>
              <a:t> známek, které mu dal z daného předmětu v průběhu školního roku. Toto platí na základních školách (od první do deváté třídy).  </a:t>
            </a:r>
          </a:p>
          <a:p>
            <a:pPr lvl="0" fontAlgn="base"/>
            <a:r>
              <a:rPr lang="cs-CZ" sz="3200" dirty="0" smtClean="0"/>
              <a:t>V estonském školství je rovněž klasifikace s obráceným pořadím známek: 5 = výborný.</a:t>
            </a:r>
          </a:p>
          <a:p>
            <a:pPr lvl="0" fontAlgn="base"/>
            <a:r>
              <a:rPr lang="cs-CZ" sz="3200" dirty="0" smtClean="0"/>
              <a:t>Každý učitel hodnotí v průběhu trimestru i chování žáka a jeho vztah k učení. To znamená, jestli žák pracuje v hodině, plní domácí úkoly. </a:t>
            </a:r>
          </a:p>
          <a:p>
            <a:pPr lvl="0" fontAlgn="base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09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cs-CZ" sz="5400" b="1" dirty="0" smtClean="0"/>
              <a:t/>
            </a:r>
            <a:br>
              <a:rPr lang="cs-CZ" sz="5400" b="1" dirty="0" smtClean="0"/>
            </a:br>
            <a:r>
              <a:rPr lang="cs-CZ" sz="5400" b="1" dirty="0" smtClean="0"/>
              <a:t>ELEKTRONICKÁ TŘÍDNÍ ŠKOLA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sz="3600" u="sng" dirty="0" smtClean="0"/>
              <a:t>Klasifikace ve škole:</a:t>
            </a:r>
          </a:p>
          <a:p>
            <a:pPr marL="0" indent="0">
              <a:buNone/>
            </a:pPr>
            <a:endParaRPr lang="cs-CZ" sz="3600" u="sng" dirty="0" smtClean="0"/>
          </a:p>
          <a:p>
            <a:pPr marL="0" indent="0">
              <a:buNone/>
            </a:pPr>
            <a:r>
              <a:rPr lang="cs-CZ" sz="3600" dirty="0" smtClean="0"/>
              <a:t>A: 100% - 90%</a:t>
            </a:r>
          </a:p>
          <a:p>
            <a:pPr marL="0" indent="0">
              <a:buNone/>
            </a:pPr>
            <a:r>
              <a:rPr lang="cs-CZ" sz="3600" dirty="0" smtClean="0"/>
              <a:t>B:   89% - 80%</a:t>
            </a:r>
          </a:p>
          <a:p>
            <a:pPr marL="0" indent="0">
              <a:buNone/>
            </a:pPr>
            <a:r>
              <a:rPr lang="cs-CZ" sz="3600" dirty="0" smtClean="0"/>
              <a:t>C:   79% - 75%</a:t>
            </a:r>
          </a:p>
          <a:p>
            <a:pPr marL="0" indent="0">
              <a:buNone/>
            </a:pPr>
            <a:r>
              <a:rPr lang="cs-CZ" sz="3600" dirty="0" smtClean="0"/>
              <a:t>D:   74% - 60%</a:t>
            </a:r>
          </a:p>
          <a:p>
            <a:pPr marL="0" indent="0">
              <a:buNone/>
            </a:pPr>
            <a:r>
              <a:rPr lang="cs-CZ" sz="3600" dirty="0" smtClean="0"/>
              <a:t>E:    59% - 50%</a:t>
            </a:r>
          </a:p>
          <a:p>
            <a:pPr marL="0" indent="0">
              <a:buNone/>
            </a:pPr>
            <a:r>
              <a:rPr lang="cs-CZ" sz="3600" dirty="0" smtClean="0"/>
              <a:t>F:    49% (neprošel)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768" y="1489893"/>
            <a:ext cx="7923232" cy="53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lvl="0"/>
            <a:endParaRPr lang="cs-CZ" dirty="0" smtClean="0"/>
          </a:p>
          <a:p>
            <a:endParaRPr lang="cs-CZ" sz="4400" dirty="0" smtClean="0"/>
          </a:p>
          <a:p>
            <a:r>
              <a:rPr lang="cs-CZ" sz="4400" dirty="0" smtClean="0"/>
              <a:t>Maturitní </a:t>
            </a:r>
            <a:r>
              <a:rPr lang="cs-CZ" sz="4400" dirty="0"/>
              <a:t>zkoušku skládají žáci ze </a:t>
            </a:r>
            <a:r>
              <a:rPr lang="cs-CZ" sz="4400" dirty="0" smtClean="0"/>
              <a:t>tří </a:t>
            </a:r>
            <a:r>
              <a:rPr lang="cs-CZ" sz="4400" dirty="0"/>
              <a:t>předmětů: z estonského jazyka, z cizího jazyka (např. anglického, německého, ruského) a matematiky.</a:t>
            </a:r>
          </a:p>
          <a:p>
            <a:pPr lvl="0"/>
            <a:endParaRPr lang="cs-CZ" sz="4400" dirty="0"/>
          </a:p>
          <a:p>
            <a:pPr lvl="0"/>
            <a:r>
              <a:rPr lang="cs-CZ" sz="4400" dirty="0" smtClean="0"/>
              <a:t>Letní </a:t>
            </a:r>
            <a:r>
              <a:rPr lang="cs-CZ" sz="4400" dirty="0"/>
              <a:t>prázdniny trvají dva a půl měsíce (od poloviny června do 1. září</a:t>
            </a:r>
            <a:r>
              <a:rPr lang="cs-CZ" sz="4400" dirty="0" smtClean="0"/>
              <a:t>).</a:t>
            </a:r>
            <a:endParaRPr lang="cs-CZ" sz="4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5829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1907</Words>
  <Application>Microsoft Office PowerPoint</Application>
  <PresentationFormat>Širokoúhlá obrazovka</PresentationFormat>
  <Paragraphs>231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Motiv Office</vt:lpstr>
      <vt:lpstr>  ESTONSKÁ  REPUBLIKA    TALLINN stínování ruštiny 7. – 11. 10. 2019 STUDIJNÍ POBYT V RÁMCI PROJEKTU ERASMUS+ KA1 LET´S CLIL (2018-1-CZO1-KA101-047129)</vt:lpstr>
      <vt:lpstr>ZAJÍMAVOSTI</vt:lpstr>
      <vt:lpstr>Prezentace aplikace PowerPoint</vt:lpstr>
      <vt:lpstr> Piritské ekonomické gymnázium  </vt:lpstr>
      <vt:lpstr>Prezentace aplikace PowerPoint</vt:lpstr>
      <vt:lpstr>Prezentace aplikace PowerPoint</vt:lpstr>
      <vt:lpstr>Systém hodnocení:</vt:lpstr>
      <vt:lpstr> ELEKTRONICKÁ TŘÍDNÍ ŠKOLA </vt:lpstr>
      <vt:lpstr>Prezentace aplikace PowerPoint</vt:lpstr>
      <vt:lpstr>Prezentace aplikace PowerPoint</vt:lpstr>
      <vt:lpstr>Domácí vzdělávání</vt:lpstr>
      <vt:lpstr>Zabezpečení školy:</vt:lpstr>
      <vt:lpstr>Studovna</vt:lpstr>
      <vt:lpstr>ZÁZEMÍ UČITELŮ</vt:lpstr>
      <vt:lpstr>STRAVOVÁNÍ</vt:lpstr>
      <vt:lpstr>Prezentace aplikace PowerPoint</vt:lpstr>
      <vt:lpstr>Prezentace aplikace PowerPoint</vt:lpstr>
      <vt:lpstr>     RUSKÝ  JAZYK__</vt:lpstr>
      <vt:lpstr>POČET HODIN RUSKÉHO JAZYKA:</vt:lpstr>
      <vt:lpstr>UČEBNICE RUSKÉHO JAZYKA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POUŽÍVANÉ METODY A TECHNIKY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Příklady testů:</vt:lpstr>
      <vt:lpstr>MATURITNÍ ZKOUŠKA Z RUSKÉHO JAZYKA</vt:lpstr>
      <vt:lpstr>MOTIVACE ŽÁKŮ</vt:lpstr>
      <vt:lpstr>Prezentace aplikace PowerPoint</vt:lpstr>
      <vt:lpstr>Prezentace aplikace PowerPoint</vt:lpstr>
      <vt:lpstr>   Žáci slaví s učiteli Den učitelů 5. října. Nosí jim květiny.   Učitelé si pro žáky připravili nástěnku se svými fotkami z dětství.  Žáci hádali, pod kterou fotografií jsou učitelé. Inspirovala jsem se a vytvořila jsem podobnou nástěnku žáků své třídy. Žáci z ní byli nadšeni.  </vt:lpstr>
      <vt:lpstr>Kvíz na téma Vánoce.  Vytvořený pomocí aplikace https://quizizz.com/. S aplikací jsem se seznámila na hodinách RJ v Piritském ekonomickém gymnáziu. 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praksice123@outlook.cz</dc:creator>
  <cp:lastModifiedBy>praksice123@outlook.cz</cp:lastModifiedBy>
  <cp:revision>68</cp:revision>
  <dcterms:created xsi:type="dcterms:W3CDTF">2020-04-06T16:34:40Z</dcterms:created>
  <dcterms:modified xsi:type="dcterms:W3CDTF">2020-04-14T08:05:01Z</dcterms:modified>
</cp:coreProperties>
</file>